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531" r:id="rId2"/>
    <p:sldId id="624" r:id="rId3"/>
    <p:sldId id="593" r:id="rId4"/>
    <p:sldId id="596" r:id="rId5"/>
    <p:sldId id="625" r:id="rId6"/>
    <p:sldId id="592" r:id="rId7"/>
    <p:sldId id="594" r:id="rId8"/>
    <p:sldId id="595" r:id="rId9"/>
    <p:sldId id="597" r:id="rId10"/>
    <p:sldId id="626" r:id="rId11"/>
    <p:sldId id="598" r:id="rId12"/>
    <p:sldId id="600" r:id="rId13"/>
    <p:sldId id="599" r:id="rId14"/>
    <p:sldId id="574" r:id="rId15"/>
    <p:sldId id="602" r:id="rId16"/>
    <p:sldId id="601" r:id="rId17"/>
    <p:sldId id="622" r:id="rId18"/>
    <p:sldId id="590" r:id="rId19"/>
    <p:sldId id="604" r:id="rId20"/>
    <p:sldId id="606" r:id="rId21"/>
    <p:sldId id="607" r:id="rId22"/>
    <p:sldId id="608" r:id="rId23"/>
    <p:sldId id="609" r:id="rId24"/>
    <p:sldId id="613" r:id="rId25"/>
    <p:sldId id="614" r:id="rId26"/>
    <p:sldId id="616" r:id="rId27"/>
    <p:sldId id="610" r:id="rId28"/>
    <p:sldId id="621" r:id="rId29"/>
    <p:sldId id="615" r:id="rId30"/>
    <p:sldId id="623" r:id="rId31"/>
    <p:sldId id="618" r:id="rId32"/>
    <p:sldId id="617" r:id="rId33"/>
    <p:sldId id="619" r:id="rId34"/>
    <p:sldId id="589" r:id="rId35"/>
    <p:sldId id="611" r:id="rId36"/>
    <p:sldId id="591" r:id="rId37"/>
  </p:sldIdLst>
  <p:sldSz cx="9144000" cy="6858000" type="screen4x3"/>
  <p:notesSz cx="6797675" cy="9926638"/>
  <p:defaultTextStyle>
    <a:defPPr>
      <a:defRPr lang="nl-NL"/>
    </a:defPPr>
    <a:lvl1pPr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66"/>
    <a:srgbClr val="CC0066"/>
    <a:srgbClr val="3399FF"/>
    <a:srgbClr val="99CC00"/>
    <a:srgbClr val="0080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9" autoAdjust="0"/>
    <p:restoredTop sz="94660" autoAdjust="0"/>
  </p:normalViewPr>
  <p:slideViewPr>
    <p:cSldViewPr>
      <p:cViewPr>
        <p:scale>
          <a:sx n="80" d="100"/>
          <a:sy n="80" d="100"/>
        </p:scale>
        <p:origin x="-1314" y="-72"/>
      </p:cViewPr>
      <p:guideLst>
        <p:guide orient="horz" pos="2432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nl-NL"/>
              <a:t>AOC Oost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nl-NL"/>
              <a:t>versie 7 2006-2007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nl-NL"/>
              <a:t>De wereld van GROEN ONDERWIJS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fld id="{052C0431-962D-4BB6-884B-4CA0D996E03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71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nl-NL"/>
              <a:t>AOC Oost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nl-NL"/>
              <a:t>versie 7 2006-2007</a:t>
            </a:r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nl-NL"/>
              <a:t>De wereld van GROEN ONDERWIJS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B36740F-9300-46BF-83F2-0E55455F1CE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61711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41988" name="Tijdelijke aanduiding voor koptekst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1200" smtClean="0"/>
              <a:t>AOC Oost</a:t>
            </a:r>
          </a:p>
        </p:txBody>
      </p:sp>
      <p:sp>
        <p:nvSpPr>
          <p:cNvPr id="41989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1200" smtClean="0"/>
              <a:t>versie 7 2006-2007</a:t>
            </a:r>
          </a:p>
        </p:txBody>
      </p:sp>
      <p:sp>
        <p:nvSpPr>
          <p:cNvPr id="41990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 sz="1200" smtClean="0"/>
              <a:t>De wereld van GROEN ONDERWIJS</a:t>
            </a:r>
          </a:p>
        </p:txBody>
      </p:sp>
      <p:sp>
        <p:nvSpPr>
          <p:cNvPr id="41991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06104C-8946-4541-AE58-575A48F84975}" type="slidenum">
              <a:rPr lang="nl-NL" sz="1200" smtClean="0"/>
              <a:pPr/>
              <a:t>1</a:t>
            </a:fld>
            <a:endParaRPr lang="nl-N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751625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30800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325"/>
            <a:ext cx="1943100" cy="53498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325"/>
            <a:ext cx="5676900" cy="53498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43508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823963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812656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547365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579722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10286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714136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98114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788994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74" descr="vo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075" descr="logo aoc oost in blauwe bal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3076"/>
          <p:cNvSpPr txBox="1">
            <a:spLocks noChangeArrowheads="1"/>
          </p:cNvSpPr>
          <p:nvPr/>
        </p:nvSpPr>
        <p:spPr bwMode="auto">
          <a:xfrm>
            <a:off x="7143750" y="6491288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nl-NL" sz="1800" b="1" smtClean="0">
                <a:solidFill>
                  <a:schemeClr val="bg1"/>
                </a:solidFill>
                <a:latin typeface="Arial" charset="0"/>
              </a:rPr>
              <a:t>www.aoc-oost.nl</a:t>
            </a:r>
            <a:endParaRPr lang="nl-NL" sz="1800" smtClean="0">
              <a:latin typeface="Arial" charset="0"/>
            </a:endParaRPr>
          </a:p>
        </p:txBody>
      </p:sp>
      <p:sp>
        <p:nvSpPr>
          <p:cNvPr id="1029" name="Rectangle 307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325"/>
            <a:ext cx="72866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Verdana 34 punts</a:t>
            </a:r>
          </a:p>
        </p:txBody>
      </p:sp>
      <p:sp>
        <p:nvSpPr>
          <p:cNvPr id="1030" name="Rectangle 30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Verdana</a:t>
            </a:r>
          </a:p>
          <a:p>
            <a:pPr lvl="1"/>
            <a:r>
              <a:rPr lang="nl-NL" smtClean="0"/>
              <a:t>Verdana Black, 28 punts</a:t>
            </a:r>
          </a:p>
          <a:p>
            <a:pPr lvl="2"/>
            <a:r>
              <a:rPr lang="nl-NL" smtClean="0"/>
              <a:t>Verdana Black, 24 punts</a:t>
            </a:r>
          </a:p>
          <a:p>
            <a:pPr lvl="3"/>
            <a:r>
              <a:rPr lang="nl-NL" smtClean="0"/>
              <a:t>Verdana Black, 20 punts</a:t>
            </a:r>
          </a:p>
        </p:txBody>
      </p:sp>
      <p:sp>
        <p:nvSpPr>
          <p:cNvPr id="251911" name="Rectangle 30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1912" name="Rectangle 3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3" name="AutoShape 308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98488" y="6553200"/>
            <a:ext cx="228600" cy="304800"/>
          </a:xfrm>
          <a:prstGeom prst="actionButtonBackPrevious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AutoShape 308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8" y="6553200"/>
            <a:ext cx="228600" cy="304800"/>
          </a:xfrm>
          <a:prstGeom prst="actionButtonForwardNex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7C941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1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C941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rrangeren.wikiwijs.nl/33251/Drainage#sub20244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68413"/>
            <a:ext cx="8893175" cy="2160587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l-NL" sz="5400" smtClean="0"/>
              <a:t/>
            </a:r>
            <a:br>
              <a:rPr lang="nl-NL" sz="5400" smtClean="0"/>
            </a:br>
            <a:r>
              <a:rPr lang="nl-NL" sz="5400" smtClean="0"/>
              <a:t>Wateroverlast drainage </a:t>
            </a:r>
            <a:r>
              <a:rPr lang="nl-NL" sz="4400" smtClean="0"/>
              <a:t/>
            </a:r>
            <a:br>
              <a:rPr lang="nl-NL" sz="4400" smtClean="0"/>
            </a:br>
            <a:r>
              <a:rPr lang="nl-NL" sz="4400" smtClean="0"/>
              <a:t/>
            </a:r>
            <a:br>
              <a:rPr lang="nl-NL" sz="4400" smtClean="0"/>
            </a:br>
            <a:endParaRPr lang="nl-NL" sz="40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573463"/>
            <a:ext cx="3095625" cy="360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1800" b="0" dirty="0" smtClean="0"/>
              <a:t>N31 N41</a:t>
            </a:r>
          </a:p>
        </p:txBody>
      </p:sp>
      <p:pic>
        <p:nvPicPr>
          <p:cNvPr id="2052" name="Picture 7" descr="Out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Out Doo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700338" y="4076700"/>
            <a:ext cx="3959225" cy="5048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nl-NL" sz="1800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771775" y="4941888"/>
            <a:ext cx="3960813" cy="5032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kern="0" dirty="0" smtClean="0">
                <a:solidFill>
                  <a:srgbClr val="000066"/>
                </a:solidFill>
                <a:latin typeface="+mn-lt"/>
              </a:rPr>
              <a:t>D</a:t>
            </a:r>
            <a:r>
              <a:rPr lang="en-US" sz="1800" kern="0" dirty="0">
                <a:solidFill>
                  <a:srgbClr val="000066"/>
                </a:solidFill>
                <a:latin typeface="+mn-lt"/>
              </a:rPr>
              <a:t>. van </a:t>
            </a:r>
            <a:r>
              <a:rPr lang="en-US" sz="1800" kern="0" dirty="0" err="1">
                <a:solidFill>
                  <a:srgbClr val="000066"/>
                </a:solidFill>
                <a:latin typeface="+mn-lt"/>
              </a:rPr>
              <a:t>der</a:t>
            </a:r>
            <a:r>
              <a:rPr lang="en-US" sz="1800" kern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1800" kern="0" dirty="0" err="1">
                <a:solidFill>
                  <a:srgbClr val="000066"/>
                </a:solidFill>
                <a:latin typeface="+mn-lt"/>
              </a:rPr>
              <a:t>Neut</a:t>
            </a:r>
            <a:endParaRPr lang="nl-NL" sz="1800" kern="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Internet klusidee.nl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sz="2000" dirty="0" smtClean="0"/>
              <a:t>09 November 2010, 20:21  Drainage</a:t>
            </a:r>
            <a:r>
              <a:rPr lang="nl-NL" dirty="0" smtClean="0"/>
              <a:t>	</a:t>
            </a:r>
          </a:p>
          <a:p>
            <a:pPr marL="0" indent="0">
              <a:buFontTx/>
              <a:buNone/>
            </a:pPr>
            <a:r>
              <a:rPr lang="nl-NL" i="1" dirty="0" smtClean="0"/>
              <a:t>Klant 1:</a:t>
            </a:r>
          </a:p>
          <a:p>
            <a:pPr marL="0" indent="0">
              <a:buFontTx/>
              <a:buNone/>
            </a:pPr>
            <a:r>
              <a:rPr lang="nl-NL" dirty="0" smtClean="0"/>
              <a:t> </a:t>
            </a:r>
          </a:p>
          <a:p>
            <a:pPr marL="0" indent="0">
              <a:buFontTx/>
              <a:buNone/>
            </a:pPr>
            <a:r>
              <a:rPr lang="nl-NL" dirty="0" smtClean="0"/>
              <a:t>“We hebben nogal veel last van water in de tuin, soms staan er gewoon plassen water”. </a:t>
            </a:r>
          </a:p>
        </p:txBody>
      </p:sp>
    </p:spTree>
    <p:extLst>
      <p:ext uri="{BB962C8B-B14F-4D97-AF65-F5344CB8AC3E}">
        <p14:creationId xmlns:p14="http://schemas.microsoft.com/office/powerpoint/2010/main" val="290742829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208088"/>
          </a:xfrm>
        </p:spPr>
        <p:txBody>
          <a:bodyPr/>
          <a:lstStyle/>
          <a:p>
            <a:r>
              <a:rPr lang="nl-NL" sz="2000" smtClean="0"/>
              <a:t>18 Februari 2007, 16:43  Verticale drainage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i="1" smtClean="0"/>
              <a:t>Klant 2:</a:t>
            </a:r>
          </a:p>
          <a:p>
            <a:pPr marL="0" indent="0">
              <a:buFontTx/>
              <a:buNone/>
            </a:pPr>
            <a:endParaRPr lang="nl-NL" i="1" smtClean="0"/>
          </a:p>
          <a:p>
            <a:pPr marL="0" indent="0">
              <a:buFontTx/>
              <a:buNone/>
            </a:pPr>
            <a:r>
              <a:rPr lang="nl-NL" smtClean="0"/>
              <a:t>“Situatie: slecht gazon, ongelijk (kuilen etc) </a:t>
            </a:r>
            <a:br>
              <a:rPr lang="nl-NL" smtClean="0"/>
            </a:br>
            <a:r>
              <a:rPr lang="nl-NL" smtClean="0"/>
              <a:t>Blijft veel water op staan na regenval.”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208088"/>
          </a:xfrm>
        </p:spPr>
        <p:txBody>
          <a:bodyPr/>
          <a:lstStyle/>
          <a:p>
            <a:r>
              <a:rPr lang="nl-NL" sz="2000" smtClean="0"/>
              <a:t>25 November 2008, 16:32  Wateroverlast tuin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i="1" smtClean="0"/>
              <a:t>Klant 3: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“Ik zit met het probleem dat mijn tuin kliedernat blijft na een paar regenbuien”.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136650"/>
          </a:xfrm>
        </p:spPr>
        <p:txBody>
          <a:bodyPr/>
          <a:lstStyle/>
          <a:p>
            <a:r>
              <a:rPr lang="nl-NL" sz="2000" smtClean="0"/>
              <a:t>31 Maart 2010, 20:06  Tuin met wateroverlast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i="1" dirty="0" smtClean="0"/>
              <a:t>Klant 4:</a:t>
            </a:r>
          </a:p>
          <a:p>
            <a:pPr marL="0" indent="0">
              <a:buFontTx/>
              <a:buNone/>
            </a:pPr>
            <a:r>
              <a:rPr lang="nl-NL" dirty="0" smtClean="0"/>
              <a:t>“In onze tuin hebben wij last van water.</a:t>
            </a:r>
            <a:br>
              <a:rPr lang="nl-NL" dirty="0" smtClean="0"/>
            </a:br>
            <a:r>
              <a:rPr lang="nl-NL" dirty="0" smtClean="0"/>
              <a:t>Nadat het geregend heeft, duurt het enkele dagen alvorens de plassen weggezakt zijn. </a:t>
            </a:r>
            <a:br>
              <a:rPr lang="nl-NL" dirty="0" smtClean="0"/>
            </a:br>
            <a:r>
              <a:rPr lang="nl-NL" dirty="0" smtClean="0"/>
              <a:t>Wanneer we door de tuin lopen, voel je het zand “soppen”.” 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 23 </a:t>
            </a:r>
            <a:r>
              <a:rPr lang="en-US" dirty="0" err="1" smtClean="0"/>
              <a:t>april</a:t>
            </a:r>
            <a:r>
              <a:rPr lang="en-US" dirty="0" smtClean="0"/>
              <a:t> 2013</a:t>
            </a:r>
            <a:endParaRPr lang="nl-NL" dirty="0" smtClean="0"/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981075"/>
            <a:ext cx="8278812" cy="54006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 smtClean="0"/>
              <a:t>Doelen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Inleiding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Les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Onderzoeken</a:t>
            </a:r>
            <a:r>
              <a:rPr lang="en-US" dirty="0" smtClean="0"/>
              <a:t> </a:t>
            </a:r>
            <a:r>
              <a:rPr lang="en-US" dirty="0" err="1" smtClean="0"/>
              <a:t>wateroverlast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Oplossingen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wateroverlast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Evaluatie</a:t>
            </a:r>
            <a:endParaRPr lang="en-US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Doelen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1295400"/>
            <a:ext cx="9036050" cy="4114800"/>
          </a:xfrm>
        </p:spPr>
        <p:txBody>
          <a:bodyPr/>
          <a:lstStyle/>
          <a:p>
            <a:r>
              <a:rPr lang="nl-NL" dirty="0" smtClean="0"/>
              <a:t>Je weet hoe je wateroverlast moet onderzoeken.</a:t>
            </a:r>
          </a:p>
          <a:p>
            <a:endParaRPr lang="nl-NL" dirty="0" smtClean="0"/>
          </a:p>
          <a:p>
            <a:r>
              <a:rPr lang="nl-NL" dirty="0" smtClean="0"/>
              <a:t>Je kunt de verschillende oplossingen voor wateroverlast benoemen en toepassen. </a:t>
            </a:r>
          </a:p>
          <a:p>
            <a:endParaRPr lang="nl-NL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352550"/>
          </a:xfrm>
        </p:spPr>
        <p:txBody>
          <a:bodyPr/>
          <a:lstStyle/>
          <a:p>
            <a:r>
              <a:rPr lang="nl-NL" dirty="0" smtClean="0"/>
              <a:t>Wat moet je kunnen als hovenier/uitvoerder?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484313"/>
            <a:ext cx="8278812" cy="39258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dirty="0" smtClean="0"/>
              <a:t>Werkproces </a:t>
            </a:r>
            <a:r>
              <a:rPr lang="nl-NL" b="0" dirty="0" smtClean="0"/>
              <a:t>Legt riolerings- en/of waterafvoersystemen aan </a:t>
            </a:r>
          </a:p>
          <a:p>
            <a:pPr>
              <a:defRPr/>
            </a:pPr>
            <a:r>
              <a:rPr lang="nl-NL" dirty="0" smtClean="0"/>
              <a:t>“Hij legt op basis van vaktechnisch inzicht drainage aan”.</a:t>
            </a:r>
          </a:p>
          <a:p>
            <a:pPr>
              <a:defRPr/>
            </a:pPr>
            <a:r>
              <a:rPr lang="nl-NL" dirty="0" smtClean="0"/>
              <a:t>“Hij </a:t>
            </a:r>
            <a:r>
              <a:rPr lang="nl-NL" dirty="0"/>
              <a:t>overlegt tijdig en regelmatig met </a:t>
            </a:r>
            <a:r>
              <a:rPr lang="nl-NL" dirty="0" smtClean="0"/>
              <a:t>andere betrokkenen”.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Bewijsstuk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6" r="15044" b="7709"/>
          <a:stretch>
            <a:fillRect/>
          </a:stretch>
        </p:blipFill>
        <p:spPr bwMode="auto">
          <a:xfrm>
            <a:off x="-2049463" y="757238"/>
            <a:ext cx="12404726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2505075"/>
          </a:xfrm>
        </p:spPr>
        <p:txBody>
          <a:bodyPr/>
          <a:lstStyle/>
          <a:p>
            <a:r>
              <a:rPr lang="nl-NL" smtClean="0"/>
              <a:t>Waar moet je op letten als een klant je vraagt om een waterprobleem in de tuin op te lossen?</a:t>
            </a:r>
            <a:br>
              <a:rPr lang="nl-NL" smtClean="0"/>
            </a:br>
            <a:endParaRPr lang="nl-NL" smtClean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2636838"/>
            <a:ext cx="7773987" cy="27733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Wanneer is het nat?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Hoe is de situatie in de tuin?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Hoe is de omgeving?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Hoe ziet de bodem er uit?</a:t>
            </a:r>
          </a:p>
          <a:p>
            <a:pPr>
              <a:defRPr/>
            </a:pPr>
            <a:endParaRPr lang="nl-NL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433763"/>
            <a:ext cx="2413000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423988"/>
          </a:xfrm>
        </p:spPr>
        <p:txBody>
          <a:bodyPr/>
          <a:lstStyle/>
          <a:p>
            <a:r>
              <a:rPr lang="nl-NL" smtClean="0"/>
              <a:t>1. Wanneer is het nat?</a:t>
            </a:r>
          </a:p>
        </p:txBody>
      </p:sp>
      <p:sp>
        <p:nvSpPr>
          <p:cNvPr id="22532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628775"/>
            <a:ext cx="7773987" cy="3781425"/>
          </a:xfrm>
        </p:spPr>
        <p:txBody>
          <a:bodyPr/>
          <a:lstStyle/>
          <a:p>
            <a:r>
              <a:rPr lang="nl-NL" dirty="0" smtClean="0"/>
              <a:t>alleen bij hevige regenval?</a:t>
            </a:r>
          </a:p>
          <a:p>
            <a:r>
              <a:rPr lang="nl-NL" dirty="0" smtClean="0"/>
              <a:t>hele jaar door? </a:t>
            </a:r>
          </a:p>
          <a:p>
            <a:r>
              <a:rPr lang="nl-NL" dirty="0" smtClean="0"/>
              <a:t>hoe lang duurt het voor de grond weer droog is?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860800"/>
            <a:ext cx="4679950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54461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Het komt vaak voor dat een gedeelte van de tuin of sportveld te nat is.</a:t>
            </a:r>
          </a:p>
          <a:p>
            <a:pPr marL="0" indent="0">
              <a:buNone/>
            </a:pPr>
            <a:r>
              <a:rPr lang="nl-NL" dirty="0" smtClean="0"/>
              <a:t>Mensen willen daar dan een advies over.</a:t>
            </a:r>
          </a:p>
          <a:p>
            <a:pPr marL="0" indent="0">
              <a:buNone/>
            </a:pPr>
            <a:r>
              <a:rPr lang="nl-NL" dirty="0" smtClean="0"/>
              <a:t>Dat moet je kunnen geven als hovenier of groenvoorziener!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67333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50825" y="60325"/>
            <a:ext cx="8713788" cy="2505075"/>
          </a:xfrm>
        </p:spPr>
        <p:txBody>
          <a:bodyPr/>
          <a:lstStyle/>
          <a:p>
            <a:r>
              <a:rPr lang="nl-NL" smtClean="0"/>
              <a:t>2. Hoe is de waterafvoer van de daken en het terras?</a:t>
            </a:r>
            <a:br>
              <a:rPr lang="nl-NL" smtClean="0"/>
            </a:br>
            <a:endParaRPr lang="nl-NL" smtClean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773238"/>
            <a:ext cx="7847012" cy="3636962"/>
          </a:xfrm>
        </p:spPr>
        <p:txBody>
          <a:bodyPr/>
          <a:lstStyle/>
          <a:p>
            <a:r>
              <a:rPr lang="nl-NL" smtClean="0"/>
              <a:t>wordt dat afgevoerd naar het riool of </a:t>
            </a:r>
          </a:p>
          <a:p>
            <a:r>
              <a:rPr lang="nl-NL" smtClean="0"/>
              <a:t>in de grond? </a:t>
            </a:r>
          </a:p>
          <a:p>
            <a:r>
              <a:rPr lang="nl-NL" smtClean="0"/>
              <a:t>Border?</a:t>
            </a:r>
          </a:p>
          <a:p>
            <a:r>
              <a:rPr lang="nl-NL" smtClean="0"/>
              <a:t>Grasveld?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51250"/>
            <a:ext cx="2519362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621088"/>
            <a:ext cx="2922588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240088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itel 1"/>
          <p:cNvSpPr>
            <a:spLocks noGrp="1"/>
          </p:cNvSpPr>
          <p:nvPr>
            <p:ph type="title"/>
          </p:nvPr>
        </p:nvSpPr>
        <p:spPr>
          <a:xfrm>
            <a:off x="107950" y="60325"/>
            <a:ext cx="8928100" cy="1208088"/>
          </a:xfrm>
        </p:spPr>
        <p:txBody>
          <a:bodyPr/>
          <a:lstStyle/>
          <a:p>
            <a:r>
              <a:rPr lang="nl-NL" sz="3600" smtClean="0"/>
              <a:t>3. Hoe is de ligging ten opzichte van de omgeving?</a:t>
            </a:r>
          </a:p>
        </p:txBody>
      </p:sp>
      <p:sp>
        <p:nvSpPr>
          <p:cNvPr id="2458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hoog of laag?</a:t>
            </a:r>
          </a:p>
          <a:p>
            <a:r>
              <a:rPr lang="nl-NL" dirty="0" smtClean="0"/>
              <a:t>is er een sloot in de buurt? </a:t>
            </a:r>
          </a:p>
          <a:p>
            <a:r>
              <a:rPr lang="nl-NL" dirty="0" smtClean="0"/>
              <a:t>kan daar het water op afgevoerd worden?</a:t>
            </a:r>
          </a:p>
          <a:p>
            <a:r>
              <a:rPr lang="nl-NL" dirty="0" smtClean="0"/>
              <a:t>of staat het waterpeil </a:t>
            </a:r>
            <a:r>
              <a:rPr lang="nl-NL" dirty="0" smtClean="0"/>
              <a:t>in de sloot </a:t>
            </a:r>
            <a:r>
              <a:rPr lang="nl-NL" dirty="0" smtClean="0"/>
              <a:t>te</a:t>
            </a:r>
            <a:r>
              <a:rPr lang="nl-NL" dirty="0" smtClean="0"/>
              <a:t> hoog </a:t>
            </a:r>
            <a:r>
              <a:rPr lang="nl-NL" dirty="0" smtClean="0"/>
              <a:t>ten opzichte van </a:t>
            </a:r>
            <a:r>
              <a:rPr lang="nl-NL" dirty="0" smtClean="0"/>
              <a:t>                			de </a:t>
            </a:r>
            <a:r>
              <a:rPr lang="nl-NL" dirty="0" smtClean="0"/>
              <a:t>tuin?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24581" name="Afbeelding 4" descr="http://users.telenet.be/jan.mieke.bastiaens/images/vroeger%20en%20nu/verdiepte%20tuin%202%20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3276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208088"/>
          </a:xfrm>
        </p:spPr>
        <p:txBody>
          <a:bodyPr/>
          <a:lstStyle/>
          <a:p>
            <a:r>
              <a:rPr lang="nl-NL" smtClean="0"/>
              <a:t>4. Hoe is de grond tot 1,20 meter diepte?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l-NL" dirty="0" smtClean="0"/>
              <a:t>met </a:t>
            </a:r>
            <a:r>
              <a:rPr lang="nl-NL" dirty="0"/>
              <a:t>de </a:t>
            </a:r>
            <a:r>
              <a:rPr lang="nl-NL" dirty="0" smtClean="0"/>
              <a:t>grondboor </a:t>
            </a:r>
            <a:r>
              <a:rPr lang="nl-NL" dirty="0"/>
              <a:t>een bodemprofiel uitleggen, </a:t>
            </a:r>
            <a:endParaRPr lang="nl-NL" dirty="0" smtClean="0"/>
          </a:p>
          <a:p>
            <a:pPr marL="0" indent="0">
              <a:buFontTx/>
              <a:buNone/>
              <a:defRPr/>
            </a:pPr>
            <a:r>
              <a:rPr lang="nl-NL" dirty="0" smtClean="0"/>
              <a:t>hieruit </a:t>
            </a:r>
            <a:r>
              <a:rPr lang="nl-NL" dirty="0"/>
              <a:t>aflezen </a:t>
            </a:r>
            <a:r>
              <a:rPr lang="nl-NL" dirty="0" smtClean="0"/>
              <a:t>of er een </a:t>
            </a:r>
            <a:r>
              <a:rPr lang="nl-NL" dirty="0"/>
              <a:t>storende </a:t>
            </a:r>
            <a:r>
              <a:rPr lang="nl-NL" dirty="0" smtClean="0"/>
              <a:t>laag is en 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hoe </a:t>
            </a:r>
            <a:r>
              <a:rPr lang="nl-NL" dirty="0"/>
              <a:t>diep </a:t>
            </a:r>
            <a:r>
              <a:rPr lang="nl-NL" dirty="0" smtClean="0"/>
              <a:t>het grondwaterpeil is.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NB: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-roestverschijnselen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-mantelbuis</a:t>
            </a: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33" y="3911600"/>
            <a:ext cx="2630642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948612" cy="1065212"/>
          </a:xfrm>
        </p:spPr>
        <p:txBody>
          <a:bodyPr/>
          <a:lstStyle/>
          <a:p>
            <a:r>
              <a:rPr lang="nl-NL" sz="3600" smtClean="0"/>
              <a:t>Oplossingen voor de wateroverlast in een tuin: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Hemelwaterafvoer verbeteren,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Grondbewerking</a:t>
            </a:r>
            <a:r>
              <a:rPr lang="nl-NL" dirty="0"/>
              <a:t>;  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Grondverbetering;  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Drainagebuizen </a:t>
            </a:r>
            <a:r>
              <a:rPr lang="nl-NL" dirty="0" smtClean="0"/>
              <a:t>leggen </a:t>
            </a:r>
            <a:r>
              <a:rPr lang="nl-NL" sz="1600" dirty="0" smtClean="0">
                <a:hlinkClick r:id="rId2"/>
              </a:rPr>
              <a:t>http://arrangeren.wikiwijs.nl/33251/Drainage#sub202441</a:t>
            </a:r>
            <a:endParaRPr lang="nl-NL" sz="1600" dirty="0" smtClean="0"/>
          </a:p>
          <a:p>
            <a:pPr marL="0" indent="0">
              <a:buFontTx/>
              <a:buNone/>
              <a:defRPr/>
            </a:pPr>
            <a:r>
              <a:rPr lang="nl-NL" dirty="0" smtClean="0"/>
              <a:t>5. Zandpalen </a:t>
            </a:r>
            <a:r>
              <a:rPr lang="nl-NL" dirty="0"/>
              <a:t>aanbrengen. </a:t>
            </a:r>
            <a:endParaRPr lang="nl-NL" dirty="0" smtClean="0"/>
          </a:p>
          <a:p>
            <a:pPr marL="0" indent="0">
              <a:buFontTx/>
              <a:buNone/>
              <a:defRPr/>
            </a:pPr>
            <a:r>
              <a:rPr lang="nl-NL" dirty="0" smtClean="0"/>
              <a:t>6.  (drainagebuizen doorspuiten)</a:t>
            </a:r>
            <a:endParaRPr lang="nl-NL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Waterafvoer verbeteren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628775"/>
            <a:ext cx="93011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Waterafvoer verbeteren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925" y="1243013"/>
            <a:ext cx="9940925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Waterafvoer verbeteren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433513"/>
            <a:ext cx="9685338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Opdracht 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41148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nl-NL" dirty="0" smtClean="0">
                <a:solidFill>
                  <a:schemeClr val="tx1"/>
                </a:solidFill>
              </a:rPr>
              <a:t>Kies een waterprobleem in de tuin. (Dat kan zijn van de stage, van thuis, of </a:t>
            </a:r>
            <a:r>
              <a:rPr lang="nl-NL" dirty="0" smtClean="0">
                <a:solidFill>
                  <a:schemeClr val="tx1"/>
                </a:solidFill>
              </a:rPr>
              <a:t>rond het schoolgebouw)</a:t>
            </a:r>
            <a:endParaRPr lang="nl-NL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nl-NL" dirty="0" smtClean="0">
                <a:solidFill>
                  <a:schemeClr val="tx1"/>
                </a:solidFill>
              </a:rPr>
              <a:t>Onderzoek het probleem.</a:t>
            </a:r>
          </a:p>
          <a:p>
            <a:pPr lvl="1">
              <a:defRPr/>
            </a:pPr>
            <a:r>
              <a:rPr lang="nl-NL" dirty="0" smtClean="0">
                <a:solidFill>
                  <a:schemeClr val="tx1"/>
                </a:solidFill>
              </a:rPr>
              <a:t>Welke vragen ga je eerst stellen om achter de oorzaken te komen. </a:t>
            </a:r>
          </a:p>
          <a:p>
            <a:pPr lvl="1">
              <a:defRPr/>
            </a:pPr>
            <a:r>
              <a:rPr lang="nl-NL" dirty="0" smtClean="0">
                <a:solidFill>
                  <a:schemeClr val="tx1"/>
                </a:solidFill>
              </a:rPr>
              <a:t>Geef de mogelijke oplossingen.</a:t>
            </a:r>
          </a:p>
          <a:p>
            <a:pPr lvl="1">
              <a:defRPr/>
            </a:pPr>
            <a:r>
              <a:rPr lang="nl-NL" dirty="0" smtClean="0">
                <a:solidFill>
                  <a:schemeClr val="tx1"/>
                </a:solidFill>
              </a:rPr>
              <a:t>Kies de beste oplossing</a:t>
            </a:r>
          </a:p>
          <a:p>
            <a:pPr lvl="1">
              <a:defRPr/>
            </a:pPr>
            <a:r>
              <a:rPr lang="nl-NL" dirty="0" smtClean="0">
                <a:solidFill>
                  <a:schemeClr val="tx1"/>
                </a:solidFill>
              </a:rPr>
              <a:t>Presenteer aan de klas.</a:t>
            </a:r>
          </a:p>
          <a:p>
            <a:pPr>
              <a:defRPr/>
            </a:pPr>
            <a:endParaRPr lang="nl-NL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Groepen van 4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5400" dirty="0" smtClean="0"/>
              <a:t>Detective</a:t>
            </a:r>
          </a:p>
          <a:p>
            <a:r>
              <a:rPr lang="nl-NL" sz="5400" dirty="0" smtClean="0"/>
              <a:t>Secretaris</a:t>
            </a:r>
          </a:p>
          <a:p>
            <a:r>
              <a:rPr lang="nl-NL" sz="5400" dirty="0" smtClean="0"/>
              <a:t>Presentator</a:t>
            </a:r>
          </a:p>
          <a:p>
            <a:r>
              <a:rPr lang="nl-NL" sz="5400" smtClean="0"/>
              <a:t>Meewerkend 			voorman</a:t>
            </a:r>
            <a:endParaRPr lang="nl-NL" sz="5400" dirty="0" smtClean="0"/>
          </a:p>
          <a:p>
            <a:endParaRPr lang="nl-NL" dirty="0" smtClean="0"/>
          </a:p>
          <a:p>
            <a:endParaRPr lang="nl-NL" dirty="0" smtClean="0"/>
          </a:p>
          <a:p>
            <a:pPr lvl="4"/>
            <a:r>
              <a:rPr lang="nl-NL" dirty="0" smtClean="0">
                <a:latin typeface="Arial" charset="0"/>
                <a:cs typeface="Arial" charset="0"/>
              </a:rPr>
              <a:t>(Uitleg)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Presentatie op groot papier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Hoe is de situatie precies?</a:t>
            </a:r>
          </a:p>
          <a:p>
            <a:pPr>
              <a:defRPr/>
            </a:pPr>
            <a:r>
              <a:rPr lang="nl-NL" dirty="0" smtClean="0"/>
              <a:t>Wat voor vragen ga je stellen aan de klant?</a:t>
            </a:r>
          </a:p>
          <a:p>
            <a:pPr>
              <a:defRPr/>
            </a:pPr>
            <a:r>
              <a:rPr lang="nl-NL" dirty="0" smtClean="0"/>
              <a:t>Geef de mogelijke oplossingen.</a:t>
            </a:r>
          </a:p>
          <a:p>
            <a:pPr>
              <a:defRPr/>
            </a:pPr>
            <a:r>
              <a:rPr lang="nl-NL" dirty="0" smtClean="0"/>
              <a:t>Kies de beste oplossing.</a:t>
            </a:r>
          </a:p>
          <a:p>
            <a:pPr marL="0" indent="0">
              <a:buFontTx/>
              <a:buNone/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api.ning.com/files/t1m8IGdpHO-gZDDBRM9s-XsVX6JSnl3uQ0NAjHaTzKUo92g63m7RBmqcqH6j05h3FTpEJSrIJHa9nJ*xXBPiNeT-PrBfr74J/091229wateroverlastGo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6250"/>
            <a:ext cx="9521266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nl-NL" sz="7200" smtClean="0">
                <a:latin typeface="Forte" pitchFamily="66" charset="0"/>
              </a:rPr>
              <a:t>Aan de slag!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Presenteren</a:t>
            </a:r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Proces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l-NL" dirty="0" smtClean="0"/>
              <a:t>Bespreek in de groepen kort hoe de rollen gewerkt hebben: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nl-NL" dirty="0" smtClean="0"/>
              <a:t>Detective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nl-NL" dirty="0" smtClean="0"/>
              <a:t>Secretaris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nl-NL" dirty="0" smtClean="0"/>
              <a:t>Presentator</a:t>
            </a:r>
          </a:p>
          <a:p>
            <a:pPr>
              <a:buFont typeface="Wingdings" pitchFamily="2" charset="2"/>
              <a:buChar char="Ø"/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Uitwisselen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Evaluatie</a:t>
            </a: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Doel bereikt?</a:t>
            </a:r>
          </a:p>
          <a:p>
            <a:endParaRPr lang="nl-NL" smtClean="0"/>
          </a:p>
          <a:p>
            <a:r>
              <a:rPr lang="nl-NL" smtClean="0"/>
              <a:t>Schrijf op: een positief punt van deze les.</a:t>
            </a:r>
          </a:p>
          <a:p>
            <a:endParaRPr lang="nl-NL" smtClean="0"/>
          </a:p>
          <a:p>
            <a:r>
              <a:rPr lang="nl-NL" smtClean="0"/>
              <a:t>Schrijf ook een verbeterpunt op.</a:t>
            </a:r>
          </a:p>
          <a:p>
            <a:pPr>
              <a:buFontTx/>
              <a:buNone/>
            </a:pPr>
            <a:endParaRPr lang="nl-NL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Doel </a:t>
            </a:r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Je weet hoe je een waterprobleem in de tuin moet onderzoeken.</a:t>
            </a:r>
          </a:p>
          <a:p>
            <a:r>
              <a:rPr lang="nl-NL" smtClean="0"/>
              <a:t>Je kunt de verschillende oplossingen voor een waterprobleem in een tuin benoemen en toepassen. </a:t>
            </a:r>
          </a:p>
          <a:p>
            <a:endParaRPr lang="nl-NL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Transfer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Hoe ziet de ideale praktijkles er uit om veel te leren over drainage en waterafvoersystemen?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2862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50825"/>
            <a:ext cx="4789488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5464175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586"/>
            <a:ext cx="9221985" cy="61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4624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0"/>
            <a:ext cx="9936163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36050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0"/>
            <a:ext cx="9652000" cy="724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Internet klusidee.nl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sz="6000" dirty="0" smtClean="0"/>
              <a:t>Schrijf op wat de oorzaken kunnen zijn van de volgende praktijkgevallen</a:t>
            </a:r>
            <a:endParaRPr lang="nl-NL" sz="6000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 presentatie blauw">
  <a:themeElements>
    <a:clrScheme name="Standaard presentatie blau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 presentatie bla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 presentatie bla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blau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10637</TotalTime>
  <Words>572</Words>
  <Application>Microsoft Office PowerPoint</Application>
  <PresentationFormat>Diavoorstelling (4:3)</PresentationFormat>
  <Paragraphs>123</Paragraphs>
  <Slides>36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Standaard presentatie blauw</vt:lpstr>
      <vt:lpstr> Wateroverlast drainage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Internet klusidee.nl</vt:lpstr>
      <vt:lpstr>Internet klusidee.nl</vt:lpstr>
      <vt:lpstr>18 Februari 2007, 16:43  Verticale drainage</vt:lpstr>
      <vt:lpstr>25 November 2008, 16:32  Wateroverlast tuin</vt:lpstr>
      <vt:lpstr>31 Maart 2010, 20:06  Tuin met wateroverlast</vt:lpstr>
      <vt:lpstr>Programma 23 april 2013</vt:lpstr>
      <vt:lpstr>Doelen</vt:lpstr>
      <vt:lpstr>Wat moet je kunnen als hovenier/uitvoerder?</vt:lpstr>
      <vt:lpstr>Bewijsstuk</vt:lpstr>
      <vt:lpstr>Waar moet je op letten als een klant je vraagt om een waterprobleem in de tuin op te lossen? </vt:lpstr>
      <vt:lpstr>1. Wanneer is het nat?</vt:lpstr>
      <vt:lpstr>2. Hoe is de waterafvoer van de daken en het terras? </vt:lpstr>
      <vt:lpstr>3. Hoe is de ligging ten opzichte van de omgeving?</vt:lpstr>
      <vt:lpstr>4. Hoe is de grond tot 1,20 meter diepte?</vt:lpstr>
      <vt:lpstr>Oplossingen voor de wateroverlast in een tuin:</vt:lpstr>
      <vt:lpstr>1. Waterafvoer verbeteren</vt:lpstr>
      <vt:lpstr>1. Waterafvoer verbeteren</vt:lpstr>
      <vt:lpstr>1. Waterafvoer verbeteren</vt:lpstr>
      <vt:lpstr>Opdracht </vt:lpstr>
      <vt:lpstr>Groepen van 4</vt:lpstr>
      <vt:lpstr>Presentatie op groot papier</vt:lpstr>
      <vt:lpstr>PowerPoint-presentatie</vt:lpstr>
      <vt:lpstr>Presenteren</vt:lpstr>
      <vt:lpstr>Proces</vt:lpstr>
      <vt:lpstr>Uitwisselen</vt:lpstr>
      <vt:lpstr>Evaluatie</vt:lpstr>
      <vt:lpstr>Doel </vt:lpstr>
      <vt:lpstr>Transfer</vt:lpstr>
    </vt:vector>
  </TitlesOfParts>
  <Manager>C.J.M. Snippert</Manager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MBO decanen versie 7 2006</dc:title>
  <dc:subject>De MBO-opleidingen AOC OOst</dc:subject>
  <dc:creator>C.J.M. Snippert</dc:creator>
  <cp:keywords>decanensheets</cp:keywords>
  <cp:lastModifiedBy>Dick Neut</cp:lastModifiedBy>
  <cp:revision>735</cp:revision>
  <cp:lastPrinted>2012-03-23T15:10:34Z</cp:lastPrinted>
  <dcterms:created xsi:type="dcterms:W3CDTF">1999-12-27T19:53:55Z</dcterms:created>
  <dcterms:modified xsi:type="dcterms:W3CDTF">2015-04-23T12:41:28Z</dcterms:modified>
  <cp:category>PR</cp:category>
</cp:coreProperties>
</file>